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الثالثه</a:t>
            </a:r>
            <a:endParaRPr lang="ar-SA" dirty="0"/>
          </a:p>
          <a:p>
            <a:pPr algn="ctr"/>
            <a:r>
              <a:rPr lang="ar-SA" dirty="0"/>
              <a:t>تحليل الخطاب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4B067C44-CDB9-4ECD-A240-76FDF7AA3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94" y="4851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Textual Metadiscourse Markers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7724AE1-017E-4E5E-9053-3A7830A47F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70159" y="2160589"/>
          <a:ext cx="7411720" cy="3881435"/>
        </p:xfrm>
        <a:graphic>
          <a:graphicData uri="http://schemas.openxmlformats.org/drawingml/2006/table">
            <a:tbl>
              <a:tblPr firstRow="1" firstCol="1" bandRow="1"/>
              <a:tblGrid>
                <a:gridCol w="3705860">
                  <a:extLst>
                    <a:ext uri="{9D8B030D-6E8A-4147-A177-3AD203B41FA5}">
                      <a16:colId xmlns:a16="http://schemas.microsoft.com/office/drawing/2014/main" val="3023901522"/>
                    </a:ext>
                  </a:extLst>
                </a:gridCol>
                <a:gridCol w="3705860">
                  <a:extLst>
                    <a:ext uri="{9D8B030D-6E8A-4147-A177-3AD203B41FA5}">
                      <a16:colId xmlns:a16="http://schemas.microsoft.com/office/drawing/2014/main" val="60540172"/>
                    </a:ext>
                  </a:extLst>
                </a:gridCol>
              </a:tblGrid>
              <a:tr h="218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Textual category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717109"/>
                  </a:ext>
                </a:extLst>
              </a:tr>
              <a:tr h="271751"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Logical markers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Additive relation</a:t>
                      </a: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and – in addition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567196"/>
                  </a:ext>
                </a:extLst>
              </a:tr>
              <a:tr h="576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Adversative relation</a:t>
                      </a: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but- though – although - however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849127"/>
                  </a:ext>
                </a:extLst>
              </a:tr>
              <a:tr h="576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Conclusive relation</a:t>
                      </a: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so- as a result – therefore - finally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060451"/>
                  </a:ext>
                </a:extLst>
              </a:tr>
              <a:tr h="5760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Sequencers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First – second-third – fourth – then – on the other hand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447527"/>
                  </a:ext>
                </a:extLst>
              </a:tr>
              <a:tr h="2717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Reminders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 I mentioned – as I said – as I clarified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277076"/>
                  </a:ext>
                </a:extLst>
              </a:tr>
              <a:tr h="2717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Topicalisers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Topic shift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976095"/>
                  </a:ext>
                </a:extLst>
              </a:tr>
              <a:tr h="5760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Code-glosses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That is – namely - in other words- for instance- that is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245420"/>
                  </a:ext>
                </a:extLst>
              </a:tr>
              <a:tr h="2717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Illocutionary markers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hope to persuade- I propose- I pack up the idea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123931"/>
                  </a:ext>
                </a:extLst>
              </a:tr>
              <a:tr h="2717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Announcements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 well be seen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06" marR="65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170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metafunctions</a:t>
            </a:r>
            <a:endPara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3DC1EBC-3D8C-4F1D-93AF-6A1B297C46AF}"/>
              </a:ext>
            </a:extLst>
          </p:cNvPr>
          <p:cNvGraphicFramePr>
            <a:graphicFrameLocks noGrp="1"/>
          </p:cNvGraphicFramePr>
          <p:nvPr/>
        </p:nvGraphicFramePr>
        <p:xfrm>
          <a:off x="1434833" y="2088960"/>
          <a:ext cx="7082372" cy="4024694"/>
        </p:xfrm>
        <a:graphic>
          <a:graphicData uri="http://schemas.openxmlformats.org/drawingml/2006/table">
            <a:tbl>
              <a:tblPr firstRow="1" firstCol="1" bandRow="1"/>
              <a:tblGrid>
                <a:gridCol w="3541186">
                  <a:extLst>
                    <a:ext uri="{9D8B030D-6E8A-4147-A177-3AD203B41FA5}">
                      <a16:colId xmlns:a16="http://schemas.microsoft.com/office/drawing/2014/main" val="419826521"/>
                    </a:ext>
                  </a:extLst>
                </a:gridCol>
                <a:gridCol w="3541186">
                  <a:extLst>
                    <a:ext uri="{9D8B030D-6E8A-4147-A177-3AD203B41FA5}">
                      <a16:colId xmlns:a16="http://schemas.microsoft.com/office/drawing/2014/main" val="4014415839"/>
                    </a:ext>
                  </a:extLst>
                </a:gridCol>
              </a:tblGrid>
              <a:tr h="2057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Interpersonal category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Examples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811005"/>
                  </a:ext>
                </a:extLst>
              </a:tr>
              <a:tr h="205774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Hedges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Epistemic verbs</a:t>
                      </a: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may-might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369195"/>
                  </a:ext>
                </a:extLst>
              </a:tr>
              <a:tr h="205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Probability adverbs</a:t>
                      </a: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perhaps-probability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482549"/>
                  </a:ext>
                </a:extLst>
              </a:tr>
              <a:tr h="4254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Certainty markers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Certainly-clearly-undoubtedly-definitely-surely-of course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946246"/>
                  </a:ext>
                </a:extLst>
              </a:tr>
              <a:tr h="3275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Attributors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Claim that – as I said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533843"/>
                  </a:ext>
                </a:extLst>
              </a:tr>
              <a:tr h="205774">
                <a:tc rowSpan="5"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Attitude markers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Denotic verbs</a:t>
                      </a: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have to – must- need to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362705"/>
                  </a:ext>
                </a:extLst>
              </a:tr>
              <a:tr h="425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Attitudinal adverbs</a:t>
                      </a: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surprisingly-unfortunately-frankly-clearly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338389"/>
                  </a:ext>
                </a:extLst>
              </a:tr>
              <a:tr h="425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Attitudinal adjectives</a:t>
                      </a: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it is (warm-calm-gentle-mild-absurd 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702195"/>
                  </a:ext>
                </a:extLst>
              </a:tr>
              <a:tr h="425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Adjectival constructions</a:t>
                      </a: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it is difficult – it is impossible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143117"/>
                  </a:ext>
                </a:extLst>
              </a:tr>
              <a:tr h="205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Cognitive verbs</a:t>
                      </a: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think – feel – believe- see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498802"/>
                  </a:ext>
                </a:extLst>
              </a:tr>
              <a:tr h="205774"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commentaries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Rhetorical questions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038642"/>
                  </a:ext>
                </a:extLst>
              </a:tr>
              <a:tr h="205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Direct appeals</a:t>
                      </a: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addressing audience – you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847430"/>
                  </a:ext>
                </a:extLst>
              </a:tr>
              <a:tr h="205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Inclusive expressions</a:t>
                      </a: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all – us – we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679694"/>
                  </a:ext>
                </a:extLst>
              </a:tr>
              <a:tr h="205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Personalization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me – I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8" marR="6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88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198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20</cp:revision>
  <dcterms:created xsi:type="dcterms:W3CDTF">2020-03-18T12:46:15Z</dcterms:created>
  <dcterms:modified xsi:type="dcterms:W3CDTF">2020-03-21T15:33:55Z</dcterms:modified>
</cp:coreProperties>
</file>